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74" r:id="rId2"/>
    <p:sldId id="256" r:id="rId3"/>
    <p:sldId id="282" r:id="rId4"/>
    <p:sldId id="257" r:id="rId5"/>
    <p:sldId id="258" r:id="rId6"/>
    <p:sldId id="283" r:id="rId7"/>
    <p:sldId id="264" r:id="rId8"/>
    <p:sldId id="266" r:id="rId9"/>
    <p:sldId id="284" r:id="rId10"/>
    <p:sldId id="269" r:id="rId11"/>
    <p:sldId id="277" r:id="rId12"/>
    <p:sldId id="280" r:id="rId13"/>
    <p:sldId id="285" r:id="rId14"/>
    <p:sldId id="281" r:id="rId15"/>
    <p:sldId id="286" r:id="rId16"/>
    <p:sldId id="270" r:id="rId17"/>
    <p:sldId id="27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1C3"/>
    <a:srgbClr val="371A8A"/>
    <a:srgbClr val="005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617" autoAdjust="0"/>
    <p:restoredTop sz="9466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D391-9747-49EC-AF67-E6AC922EC99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E1BB-DD42-4C2E-BD13-91697A6BF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E1BB-DD42-4C2E-BD13-91697A6BF6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3E1BB-DD42-4C2E-BD13-91697A6BF6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1407F3-5CD5-4465-A90A-DFFDB9B59BA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7E2CC9-B538-4B70-A1A7-54A8F93B3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4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4285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uk-UA" sz="2400" b="1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ЗАГАЛЬНООСВІТНЯ ШКОЛА І-ІІІ ст. с. Озерці</a:t>
            </a:r>
            <a:endParaRPr lang="ru-RU" sz="2400" b="1" dirty="0">
              <a:ln w="1905"/>
              <a:solidFill>
                <a:srgbClr val="2B01C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96559">
            <a:off x="4566586" y="2442830"/>
            <a:ext cx="4475256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uk-UA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n w="11430">
                <a:solidFill>
                  <a:srgbClr val="00B05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143116"/>
            <a:ext cx="3929090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solidFill>
                  <a:srgbClr val="2B01C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ПОРТФОЛІО </a:t>
            </a:r>
          </a:p>
          <a:p>
            <a:r>
              <a:rPr lang="uk-UA" sz="3600" b="1" dirty="0" smtClean="0">
                <a:ln w="11430"/>
                <a:solidFill>
                  <a:srgbClr val="2B01C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вчителя математики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457200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2B01C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КАЛЬЧЕВСЬКОЇ З.М.</a:t>
            </a:r>
            <a:endParaRPr lang="ru-RU" sz="3600" b="1" dirty="0">
              <a:ln w="11430"/>
              <a:solidFill>
                <a:srgbClr val="2B01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я атест\SAM_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4271">
            <a:off x="4056583" y="1609584"/>
            <a:ext cx="4833963" cy="4329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ПІДГОТОВКА РЕФЕРАТІВ,        </a:t>
            </a:r>
            <a:br>
              <a:rPr lang="uk-UA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ПОВІДОМЛЕНЬ, ПРЕЗЕНТАЦІЙ</a:t>
            </a:r>
            <a:endParaRPr lang="ru-RU" sz="3600" dirty="0">
              <a:ln w="1905"/>
              <a:solidFill>
                <a:srgbClr val="2B01C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SAM_25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0416"/>
          <a:stretch>
            <a:fillRect/>
          </a:stretch>
        </p:blipFill>
        <p:spPr bwMode="auto">
          <a:xfrm rot="20612095">
            <a:off x="556979" y="1705595"/>
            <a:ext cx="3605931" cy="4451980"/>
          </a:xfrm>
          <a:prstGeom prst="rect">
            <a:avLst/>
          </a:prstGeom>
          <a:noFill/>
        </p:spPr>
      </p:pic>
      <p:pic>
        <p:nvPicPr>
          <p:cNvPr id="5" name="Picture 4" descr="C:\Users\София\Pictures\фотошоп\Просто\2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4478">
            <a:off x="3669104" y="4590324"/>
            <a:ext cx="2024052" cy="210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ВСЕУКРАЇНСЬКИЙ МАТЕМАТИЧНИЙ    </a:t>
            </a:r>
            <a:br>
              <a:rPr lang="uk-UA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КОНКУРС “КЕНГУРУ”</a:t>
            </a:r>
            <a:endParaRPr lang="ru-RU" sz="3200" dirty="0">
              <a:ln w="1905"/>
              <a:solidFill>
                <a:srgbClr val="2B01C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2152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4549">
            <a:off x="5704285" y="2599128"/>
            <a:ext cx="3034596" cy="397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София\Pictures\фотошоп\Просто\11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197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2B01C3"/>
                </a:solidFill>
              </a:rPr>
              <a:t>      ПЕРЕМОЖЦІ</a:t>
            </a:r>
            <a:br>
              <a:rPr lang="uk-UA" sz="4000" dirty="0" smtClean="0">
                <a:solidFill>
                  <a:srgbClr val="2B01C3"/>
                </a:solidFill>
              </a:rPr>
            </a:br>
            <a:r>
              <a:rPr lang="uk-UA" sz="4000" dirty="0" smtClean="0">
                <a:solidFill>
                  <a:srgbClr val="2B01C3"/>
                </a:solidFill>
              </a:rPr>
              <a:t>            КОНКУРСУ“КЕНГУРУ”</a:t>
            </a:r>
            <a:endParaRPr lang="ru-RU" sz="4000" dirty="0">
              <a:solidFill>
                <a:srgbClr val="2B01C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solidFill>
                <a:srgbClr val="2B01C3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2009 р.  - 1 переможець</a:t>
            </a: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2010 р. – 1</a:t>
            </a:r>
            <a:r>
              <a:rPr lang="en-US" dirty="0" smtClean="0">
                <a:solidFill>
                  <a:srgbClr val="2B01C3"/>
                </a:solidFill>
              </a:rPr>
              <a:t> </a:t>
            </a:r>
            <a:r>
              <a:rPr lang="ru-RU" dirty="0" err="1" smtClean="0">
                <a:solidFill>
                  <a:srgbClr val="2B01C3"/>
                </a:solidFill>
              </a:rPr>
              <a:t>переможець</a:t>
            </a:r>
            <a:endParaRPr lang="uk-UA" dirty="0" smtClean="0">
              <a:solidFill>
                <a:srgbClr val="2B01C3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2011р. – 1 переможець</a:t>
            </a: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2012 р. – </a:t>
            </a:r>
            <a:r>
              <a:rPr lang="en-US" dirty="0" smtClean="0">
                <a:solidFill>
                  <a:srgbClr val="2B01C3"/>
                </a:solidFill>
              </a:rPr>
              <a:t>3</a:t>
            </a:r>
            <a:r>
              <a:rPr lang="uk-UA" dirty="0" smtClean="0">
                <a:solidFill>
                  <a:srgbClr val="2B01C3"/>
                </a:solidFill>
              </a:rPr>
              <a:t> переможці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529">
            <a:off x="4251072" y="2474914"/>
            <a:ext cx="4602054" cy="37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2B01C3"/>
                </a:solidFill>
              </a:rPr>
              <a:t>ОЛІМПІАДА, ЗНО</a:t>
            </a:r>
            <a:endParaRPr lang="ru-RU" sz="4000" dirty="0">
              <a:solidFill>
                <a:srgbClr val="2B01C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2012 рік – ІІІ місце в районній олімпіаді</a:t>
            </a:r>
          </a:p>
          <a:p>
            <a:pPr>
              <a:buNone/>
            </a:pPr>
            <a:endParaRPr lang="uk-UA" dirty="0" smtClean="0">
              <a:solidFill>
                <a:srgbClr val="2B01C3"/>
              </a:solidFill>
            </a:endParaRPr>
          </a:p>
          <a:p>
            <a:pPr>
              <a:buNone/>
            </a:pPr>
            <a:endParaRPr lang="uk-UA" dirty="0" smtClean="0">
              <a:solidFill>
                <a:srgbClr val="2B01C3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2009, 2011 рік –</a:t>
            </a: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 підтвердження </a:t>
            </a: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достатнього рівня знань</a:t>
            </a: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 на ЗНО з математики</a:t>
            </a:r>
            <a:endParaRPr lang="ru-RU" dirty="0" smtClean="0">
              <a:solidFill>
                <a:srgbClr val="2B01C3"/>
              </a:solidFill>
            </a:endParaRPr>
          </a:p>
          <a:p>
            <a:endParaRPr lang="ru-RU" dirty="0">
              <a:solidFill>
                <a:srgbClr val="2B01C3"/>
              </a:solidFill>
            </a:endParaRPr>
          </a:p>
        </p:txBody>
      </p:sp>
      <p:pic>
        <p:nvPicPr>
          <p:cNvPr id="2052" name="Picture 4" descr="C:\Users\Admin\Downloads\SAM_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6366">
            <a:off x="4761783" y="2452860"/>
            <a:ext cx="3357568" cy="4146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я атест\SAM_2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100" y="1266293"/>
            <a:ext cx="4429156" cy="2464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2B01C3"/>
                </a:solidFill>
              </a:rPr>
              <a:t>                  ПОЗАКЛАСНА РОБОТА, ДОДАТКОВІ                    </a:t>
            </a:r>
            <a:br>
              <a:rPr lang="uk-UA" sz="3200" dirty="0" smtClean="0">
                <a:solidFill>
                  <a:srgbClr val="2B01C3"/>
                </a:solidFill>
              </a:rPr>
            </a:br>
            <a:r>
              <a:rPr lang="uk-UA" sz="3200" dirty="0" smtClean="0">
                <a:solidFill>
                  <a:srgbClr val="2B01C3"/>
                </a:solidFill>
              </a:rPr>
              <a:t>               ІНДИВІДУАЛЬНІ ЗАНЯТТЯ</a:t>
            </a:r>
            <a:endParaRPr lang="ru-RU" sz="3200" dirty="0">
              <a:solidFill>
                <a:srgbClr val="2B01C3"/>
              </a:solidFill>
            </a:endParaRPr>
          </a:p>
        </p:txBody>
      </p:sp>
      <p:pic>
        <p:nvPicPr>
          <p:cNvPr id="1027" name="Picture 3" descr="D:\Зоя\Изображение 006.jpg"/>
          <p:cNvPicPr>
            <a:picLocks noChangeAspect="1" noChangeArrowheads="1"/>
          </p:cNvPicPr>
          <p:nvPr/>
        </p:nvPicPr>
        <p:blipFill>
          <a:blip r:embed="rId3"/>
          <a:srcRect l="1514" t="3209" r="11972"/>
          <a:stretch>
            <a:fillRect/>
          </a:stretch>
        </p:blipFill>
        <p:spPr bwMode="auto">
          <a:xfrm rot="689010">
            <a:off x="4708232" y="3607789"/>
            <a:ext cx="4214842" cy="2643206"/>
          </a:xfrm>
          <a:prstGeom prst="rect">
            <a:avLst/>
          </a:prstGeom>
          <a:noFill/>
        </p:spPr>
      </p:pic>
      <p:pic>
        <p:nvPicPr>
          <p:cNvPr id="3074" name="Picture 2" descr="C:\Users\Admin\Downloads\SAM_2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2930">
            <a:off x="802842" y="3604662"/>
            <a:ext cx="4143404" cy="2896408"/>
          </a:xfrm>
          <a:prstGeom prst="rect">
            <a:avLst/>
          </a:prstGeom>
          <a:noFill/>
        </p:spPr>
      </p:pic>
      <p:pic>
        <p:nvPicPr>
          <p:cNvPr id="1026" name="Picture 2" descr="D:\Зоя\Изображение 005.jpg"/>
          <p:cNvPicPr>
            <a:picLocks noChangeAspect="1" noChangeArrowheads="1"/>
          </p:cNvPicPr>
          <p:nvPr/>
        </p:nvPicPr>
        <p:blipFill>
          <a:blip r:embed="rId5"/>
          <a:srcRect l="2825" t="5243"/>
          <a:stretch>
            <a:fillRect/>
          </a:stretch>
        </p:blipFill>
        <p:spPr bwMode="auto">
          <a:xfrm>
            <a:off x="214282" y="1357298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2B01C3"/>
                </a:solidFill>
              </a:rPr>
              <a:t>                 КАБІНЕТ МАТЕМАТИКИ</a:t>
            </a:r>
            <a:endParaRPr lang="ru-RU" sz="4000" dirty="0">
              <a:solidFill>
                <a:srgbClr val="2B01C3"/>
              </a:solidFill>
            </a:endParaRPr>
          </a:p>
        </p:txBody>
      </p:sp>
      <p:pic>
        <p:nvPicPr>
          <p:cNvPr id="1029" name="Picture 5" descr="D:\атестація\SAM_2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85515">
            <a:off x="285138" y="1594877"/>
            <a:ext cx="4349523" cy="2751235"/>
          </a:xfrm>
          <a:prstGeom prst="rect">
            <a:avLst/>
          </a:prstGeom>
          <a:noFill/>
        </p:spPr>
      </p:pic>
      <p:pic>
        <p:nvPicPr>
          <p:cNvPr id="1031" name="Picture 7" descr="D:\атестація\SAM_2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929042"/>
            <a:ext cx="4714908" cy="2786106"/>
          </a:xfrm>
          <a:prstGeom prst="rect">
            <a:avLst/>
          </a:prstGeom>
          <a:noFill/>
        </p:spPr>
      </p:pic>
      <p:pic>
        <p:nvPicPr>
          <p:cNvPr id="1030" name="Picture 6" descr="D:\атестація\SAM_2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5331">
            <a:off x="4457581" y="1540726"/>
            <a:ext cx="450059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ЗАСІДАННЯ </a:t>
            </a:r>
            <a:br>
              <a:rPr lang="uk-UA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МЕТОДИЧНИХ ОСЕРЕДКІВ</a:t>
            </a:r>
            <a:endParaRPr lang="ru-RU" sz="3600" dirty="0">
              <a:ln w="1905"/>
              <a:solidFill>
                <a:srgbClr val="2B01C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Фото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2" descr="D:\SAM_2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00438"/>
            <a:ext cx="4500594" cy="3143272"/>
          </a:xfrm>
          <a:prstGeom prst="rect">
            <a:avLst/>
          </a:prstGeom>
          <a:noFill/>
        </p:spPr>
      </p:pic>
      <p:pic>
        <p:nvPicPr>
          <p:cNvPr id="5" name="Picture 2" descr="j0234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8155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СЕМІНАР</a:t>
            </a:r>
            <a:br>
              <a:rPr lang="ru-RU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ЗАСТУПНИКІВ З НАВЧАЛЬНО-</a:t>
            </a:r>
            <a:br>
              <a:rPr lang="ru-RU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ВИХОВНОЇ РОБОТИ</a:t>
            </a:r>
            <a:r>
              <a:rPr lang="ru-RU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dirty="0">
              <a:solidFill>
                <a:srgbClr val="2B01C3"/>
              </a:solidFill>
            </a:endParaRPr>
          </a:p>
        </p:txBody>
      </p:sp>
      <p:pic>
        <p:nvPicPr>
          <p:cNvPr id="3075" name="Picture 3" descr="D:\DCIM\100PHOTO\Учителі\SAM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5204">
            <a:off x="4429124" y="3286124"/>
            <a:ext cx="4500562" cy="3357586"/>
          </a:xfrm>
          <a:prstGeom prst="rect">
            <a:avLst/>
          </a:prstGeom>
          <a:noFill/>
        </p:spPr>
      </p:pic>
      <p:pic>
        <p:nvPicPr>
          <p:cNvPr id="3074" name="Picture 2" descr="D:\DCIM\100PHOTO\Учителі\SAM_17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85520">
            <a:off x="217431" y="1563525"/>
            <a:ext cx="4929223" cy="3286148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AN00790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4905">
            <a:off x="6648522" y="1842693"/>
            <a:ext cx="1285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43240" y="357166"/>
            <a:ext cx="57864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rgbClr val="2B01C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КАЛЬЧЕВСЬКА ЗОЯ МИКОЛАЇВНА</a:t>
            </a:r>
            <a:endParaRPr lang="ru-RU" sz="2800" b="1" dirty="0">
              <a:ln w="1905"/>
              <a:solidFill>
                <a:srgbClr val="2B01C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121442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2B01C3"/>
                </a:solidFill>
              </a:rPr>
              <a:t>Учитель математики загальноосвітньої школи І-ІІІ ст.</a:t>
            </a:r>
            <a:endParaRPr lang="en-US" sz="2400" dirty="0" smtClean="0">
              <a:solidFill>
                <a:srgbClr val="2B01C3"/>
              </a:solidFill>
            </a:endParaRPr>
          </a:p>
          <a:p>
            <a:r>
              <a:rPr lang="uk-UA" sz="2400" dirty="0" smtClean="0">
                <a:solidFill>
                  <a:srgbClr val="2B01C3"/>
                </a:solidFill>
              </a:rPr>
              <a:t> с. Озерці</a:t>
            </a:r>
            <a:endParaRPr lang="ru-RU" sz="2400" dirty="0">
              <a:solidFill>
                <a:srgbClr val="2B01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857628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2B01C3"/>
              </a:solidFill>
            </a:endParaRPr>
          </a:p>
          <a:p>
            <a:endParaRPr lang="en-US" sz="2000" dirty="0" smtClean="0">
              <a:solidFill>
                <a:srgbClr val="2B01C3"/>
              </a:solidFill>
            </a:endParaRPr>
          </a:p>
          <a:p>
            <a:endParaRPr lang="en-US" sz="2000" dirty="0" smtClean="0">
              <a:solidFill>
                <a:srgbClr val="2B01C3"/>
              </a:solidFill>
            </a:endParaRPr>
          </a:p>
          <a:p>
            <a:r>
              <a:rPr lang="uk-UA" sz="2000" dirty="0" smtClean="0">
                <a:solidFill>
                  <a:srgbClr val="2B01C3"/>
                </a:solidFill>
              </a:rPr>
              <a:t>Освіта</a:t>
            </a:r>
            <a:r>
              <a:rPr lang="uk-UA" sz="2000" dirty="0" smtClean="0">
                <a:solidFill>
                  <a:srgbClr val="2B01C3"/>
                </a:solidFill>
              </a:rPr>
              <a:t>: вища</a:t>
            </a:r>
            <a:endParaRPr lang="en-US" sz="2000" dirty="0" smtClean="0">
              <a:solidFill>
                <a:srgbClr val="2B01C3"/>
              </a:solidFill>
            </a:endParaRPr>
          </a:p>
          <a:p>
            <a:r>
              <a:rPr lang="uk-UA" sz="2000" dirty="0" smtClean="0">
                <a:solidFill>
                  <a:srgbClr val="2B01C3"/>
                </a:solidFill>
              </a:rPr>
              <a:t>Закінчила: Луцький державний педагогічний інститут</a:t>
            </a:r>
            <a:endParaRPr lang="en-US" sz="2000" dirty="0" smtClean="0">
              <a:solidFill>
                <a:srgbClr val="2B01C3"/>
              </a:solidFill>
            </a:endParaRPr>
          </a:p>
          <a:p>
            <a:r>
              <a:rPr lang="uk-UA" sz="2000" dirty="0" smtClean="0">
                <a:solidFill>
                  <a:srgbClr val="2B01C3"/>
                </a:solidFill>
              </a:rPr>
              <a:t> ім. Лесі Українки , 1990 р.</a:t>
            </a:r>
          </a:p>
          <a:p>
            <a:r>
              <a:rPr lang="uk-UA" sz="2000" dirty="0" smtClean="0">
                <a:solidFill>
                  <a:srgbClr val="2B01C3"/>
                </a:solidFill>
              </a:rPr>
              <a:t>Спеціальність за дипломом : вчитель математики і фізики</a:t>
            </a:r>
          </a:p>
          <a:p>
            <a:r>
              <a:rPr lang="uk-UA" sz="2000" dirty="0" smtClean="0">
                <a:solidFill>
                  <a:srgbClr val="2B01C3"/>
                </a:solidFill>
              </a:rPr>
              <a:t> Стаж педагогічної роботи : 22 роки </a:t>
            </a:r>
          </a:p>
          <a:p>
            <a:r>
              <a:rPr lang="uk-UA" sz="2000" dirty="0" smtClean="0">
                <a:solidFill>
                  <a:srgbClr val="2B01C3"/>
                </a:solidFill>
              </a:rPr>
              <a:t>Учитель першої категорії</a:t>
            </a:r>
          </a:p>
          <a:p>
            <a:endParaRPr lang="ru-RU" sz="2000" dirty="0"/>
          </a:p>
        </p:txBody>
      </p:sp>
      <p:pic>
        <p:nvPicPr>
          <p:cNvPr id="1026" name="Picture 2" descr="D:\SAM_2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4922">
            <a:off x="463841" y="959819"/>
            <a:ext cx="2984803" cy="3712329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J02237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89005">
            <a:off x="7410632" y="730062"/>
            <a:ext cx="1571625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dmin\Downloads\SAM_25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500306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2B01C3"/>
                </a:solidFill>
              </a:rPr>
              <a:t>             </a:t>
            </a:r>
            <a:r>
              <a:rPr lang="ru-RU" sz="4400" dirty="0" smtClean="0">
                <a:solidFill>
                  <a:srgbClr val="2B01C3"/>
                </a:solidFill>
              </a:rPr>
              <a:t>П</a:t>
            </a:r>
            <a:r>
              <a:rPr lang="uk-UA" sz="4400" dirty="0" smtClean="0">
                <a:solidFill>
                  <a:srgbClr val="2B01C3"/>
                </a:solidFill>
              </a:rPr>
              <a:t>ІДВИЩЕННЯ КВАЛІФІКАЦІЇ</a:t>
            </a:r>
            <a:endParaRPr lang="ru-RU" sz="4400" dirty="0">
              <a:solidFill>
                <a:srgbClr val="2B01C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uk-UA" dirty="0" smtClean="0">
                <a:solidFill>
                  <a:srgbClr val="2B01C3"/>
                </a:solidFill>
              </a:rPr>
              <a:t>2008 рік ( керівників шкіл );</a:t>
            </a:r>
          </a:p>
          <a:p>
            <a:pPr>
              <a:buNone/>
            </a:pPr>
            <a:r>
              <a:rPr lang="en-US" dirty="0" smtClean="0">
                <a:solidFill>
                  <a:srgbClr val="2B01C3"/>
                </a:solidFill>
              </a:rPr>
              <a:t> </a:t>
            </a:r>
            <a:r>
              <a:rPr lang="uk-UA" dirty="0" smtClean="0">
                <a:solidFill>
                  <a:srgbClr val="2B01C3"/>
                </a:solidFill>
              </a:rPr>
              <a:t>2011 рік ( вчителів математики );</a:t>
            </a:r>
          </a:p>
          <a:p>
            <a:pPr>
              <a:buNone/>
            </a:pPr>
            <a:r>
              <a:rPr lang="en-US" dirty="0" smtClean="0">
                <a:solidFill>
                  <a:srgbClr val="2B01C3"/>
                </a:solidFill>
              </a:rPr>
              <a:t> </a:t>
            </a:r>
            <a:r>
              <a:rPr lang="uk-UA" dirty="0" smtClean="0">
                <a:solidFill>
                  <a:srgbClr val="2B01C3"/>
                </a:solidFill>
              </a:rPr>
              <a:t>200</a:t>
            </a:r>
            <a:r>
              <a:rPr lang="en-US" dirty="0" smtClean="0">
                <a:solidFill>
                  <a:srgbClr val="2B01C3"/>
                </a:solidFill>
              </a:rPr>
              <a:t>8</a:t>
            </a:r>
            <a:r>
              <a:rPr lang="uk-UA" dirty="0" smtClean="0">
                <a:solidFill>
                  <a:srgbClr val="2B01C3"/>
                </a:solidFill>
              </a:rPr>
              <a:t> рік ( інструкторів ЗНО );</a:t>
            </a:r>
          </a:p>
          <a:p>
            <a:pPr>
              <a:buNone/>
            </a:pPr>
            <a:r>
              <a:rPr lang="uk-UA" dirty="0" smtClean="0">
                <a:solidFill>
                  <a:srgbClr val="2B01C3"/>
                </a:solidFill>
              </a:rPr>
              <a:t> 2012 рік  ( “</a:t>
            </a:r>
            <a:r>
              <a:rPr lang="en-US" dirty="0" smtClean="0">
                <a:solidFill>
                  <a:srgbClr val="2B01C3"/>
                </a:solidFill>
              </a:rPr>
              <a:t>Intel. </a:t>
            </a:r>
            <a:r>
              <a:rPr lang="uk-UA" dirty="0" smtClean="0">
                <a:solidFill>
                  <a:srgbClr val="2B01C3"/>
                </a:solidFill>
              </a:rPr>
              <a:t>Навчання для </a:t>
            </a:r>
            <a:r>
              <a:rPr lang="uk-UA" dirty="0" err="1" smtClean="0">
                <a:solidFill>
                  <a:srgbClr val="2B01C3"/>
                </a:solidFill>
              </a:rPr>
              <a:t>майбутнього”</a:t>
            </a:r>
            <a:r>
              <a:rPr lang="uk-UA" dirty="0" smtClean="0">
                <a:solidFill>
                  <a:srgbClr val="2B01C3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2052" name="Picture 4" descr="D:\Зоя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6551">
            <a:off x="5813895" y="1417184"/>
            <a:ext cx="3191792" cy="1817880"/>
          </a:xfrm>
          <a:prstGeom prst="rect">
            <a:avLst/>
          </a:prstGeom>
          <a:noFill/>
        </p:spPr>
      </p:pic>
      <p:pic>
        <p:nvPicPr>
          <p:cNvPr id="2054" name="Picture 6" descr="D:\Зоя\Изображение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857652" cy="2643205"/>
          </a:xfrm>
          <a:prstGeom prst="rect">
            <a:avLst/>
          </a:prstGeom>
          <a:noFill/>
        </p:spPr>
      </p:pic>
      <p:pic>
        <p:nvPicPr>
          <p:cNvPr id="2055" name="Picture 7" descr="D:\Зоя\Изображение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8686">
            <a:off x="2584692" y="4053926"/>
            <a:ext cx="4059238" cy="2333704"/>
          </a:xfrm>
          <a:prstGeom prst="rect">
            <a:avLst/>
          </a:prstGeom>
          <a:noFill/>
        </p:spPr>
      </p:pic>
      <p:pic>
        <p:nvPicPr>
          <p:cNvPr id="2053" name="Picture 5" descr="D:\Зоя\Изображение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9794">
            <a:off x="5905587" y="4094446"/>
            <a:ext cx="3040828" cy="17907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2B01C3"/>
                </a:solidFill>
              </a:rPr>
              <a:t>ПЕДАГОГІЧНЕ КРЕДО</a:t>
            </a:r>
            <a:endParaRPr lang="ru-RU" sz="4400" dirty="0">
              <a:solidFill>
                <a:srgbClr val="2B01C3"/>
              </a:solidFill>
            </a:endParaRPr>
          </a:p>
        </p:txBody>
      </p:sp>
      <p:pic>
        <p:nvPicPr>
          <p:cNvPr id="5" name="Picture 5" descr="C:\Users\София\Pictures\фотошоп\Просто\1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35743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:\Users\София\Pictures\фотошоп\Просто\11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357826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643174" y="1571612"/>
            <a:ext cx="6500826" cy="47377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Вміння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знаходити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обдарованих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здібних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дітей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талант,</a:t>
            </a:r>
            <a:endParaRPr lang="en-US" b="1" cap="all" dirty="0" smtClean="0">
              <a:ln w="9000" cmpd="sng">
                <a:solidFill>
                  <a:srgbClr val="2B01C3"/>
                </a:solidFill>
                <a:prstDash val="solid"/>
              </a:ln>
              <a:solidFill>
                <a:srgbClr val="2B01C3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b="1" cap="all" dirty="0" smtClean="0">
              <a:ln w="9000" cmpd="sng">
                <a:solidFill>
                  <a:srgbClr val="2B01C3"/>
                </a:solidFill>
                <a:prstDash val="solid"/>
              </a:ln>
              <a:solidFill>
                <a:srgbClr val="2B01C3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вміння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їх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вирощувати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b="1" cap="all" dirty="0" err="1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мистецтво</a:t>
            </a: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b="1" cap="all" dirty="0" smtClean="0">
              <a:ln w="9000" cmpd="sng">
                <a:solidFill>
                  <a:srgbClr val="2B01C3"/>
                </a:solidFill>
                <a:prstDash val="solid"/>
              </a:ln>
              <a:solidFill>
                <a:srgbClr val="2B01C3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b="1" cap="all" dirty="0" smtClean="0">
              <a:ln w="9000" cmpd="sng">
                <a:solidFill>
                  <a:srgbClr val="2B01C3"/>
                </a:solidFill>
                <a:prstDash val="solid"/>
              </a:ln>
              <a:solidFill>
                <a:srgbClr val="2B01C3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uk-UA" b="1" cap="all" dirty="0" smtClean="0">
                <a:ln w="9000" cmpd="sng">
                  <a:solidFill>
                    <a:srgbClr val="2B01C3"/>
                  </a:solidFill>
                  <a:prstDash val="solid"/>
                </a:ln>
                <a:solidFill>
                  <a:srgbClr val="2B01C3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Але найважливішим є любов до дитини!</a:t>
            </a:r>
            <a:endParaRPr lang="ru-RU" sz="4400" b="1" cap="all" dirty="0" smtClean="0">
              <a:ln w="9000" cmpd="sng">
                <a:solidFill>
                  <a:srgbClr val="2B01C3"/>
                </a:solidFill>
                <a:prstDash val="solid"/>
              </a:ln>
              <a:solidFill>
                <a:srgbClr val="2B01C3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>
              <a:ln w="11430">
                <a:solidFill>
                  <a:srgbClr val="2B01C3"/>
                </a:solidFill>
              </a:ln>
              <a:solidFill>
                <a:srgbClr val="2B01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2B01C3"/>
                </a:solidFill>
              </a:rPr>
              <a:t>ПРОБЛЕМА</a:t>
            </a:r>
            <a:endParaRPr lang="ru-RU" sz="4400" dirty="0">
              <a:solidFill>
                <a:srgbClr val="2B01C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tx2">
                    <a:lumMod val="2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uk-UA" sz="3200" dirty="0" smtClean="0">
                <a:solidFill>
                  <a:srgbClr val="2B01C3"/>
                </a:solidFill>
              </a:rPr>
              <a:t>    </a:t>
            </a:r>
            <a:r>
              <a:rPr lang="uk-UA" sz="3200" b="1" dirty="0" smtClean="0">
                <a:solidFill>
                  <a:srgbClr val="2B01C3"/>
                </a:solidFill>
              </a:rPr>
              <a:t>САМОСТІЙНА РОБОТА, ЯК ЗАСІБ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2B01C3"/>
                </a:solidFill>
              </a:rPr>
              <a:t>    РОЗВИТКУ І ФОРМУВАННЯ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2B01C3"/>
                </a:solidFill>
              </a:rPr>
              <a:t>    ПІЗНАВАЛЬНОЇ САМОСТІЙНОСТІ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2B01C3"/>
                </a:solidFill>
              </a:rPr>
              <a:t>    УЧНІВ</a:t>
            </a:r>
            <a:endParaRPr lang="ru-RU" sz="3200" b="1" dirty="0">
              <a:solidFill>
                <a:srgbClr val="2B01C3"/>
              </a:solidFill>
            </a:endParaRPr>
          </a:p>
        </p:txBody>
      </p:sp>
      <p:pic>
        <p:nvPicPr>
          <p:cNvPr id="4" name="Picture 5" descr="J02841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435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2B01C3"/>
                </a:solidFill>
              </a:rPr>
              <a:t>              РОБОТА З ПІДРУЧНИКОМ</a:t>
            </a:r>
            <a:endParaRPr lang="ru-RU" sz="4400" dirty="0">
              <a:solidFill>
                <a:srgbClr val="2B01C3"/>
              </a:solidFill>
            </a:endParaRPr>
          </a:p>
        </p:txBody>
      </p:sp>
      <p:pic>
        <p:nvPicPr>
          <p:cNvPr id="1026" name="Picture 2" descr="I:\DCIM\100PHOTO\SAM_26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86741" cy="5022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2B01C3"/>
                </a:solidFill>
              </a:rPr>
              <a:t>ФРОНТАЛЬНА</a:t>
            </a:r>
            <a:br>
              <a:rPr lang="uk-UA" sz="4000" dirty="0" smtClean="0">
                <a:solidFill>
                  <a:srgbClr val="2B01C3"/>
                </a:solidFill>
              </a:rPr>
            </a:br>
            <a:r>
              <a:rPr lang="uk-UA" sz="4000" dirty="0" smtClean="0">
                <a:solidFill>
                  <a:srgbClr val="2B01C3"/>
                </a:solidFill>
              </a:rPr>
              <a:t> ( математичний диктант )</a:t>
            </a:r>
            <a:endParaRPr lang="ru-RU" sz="4000" dirty="0">
              <a:solidFill>
                <a:srgbClr val="2B01C3"/>
              </a:solidFill>
            </a:endParaRPr>
          </a:p>
        </p:txBody>
      </p:sp>
      <p:pic>
        <p:nvPicPr>
          <p:cNvPr id="2050" name="Picture 2" descr="D:\DCIM\100PHOTO\SAM_2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821537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4000" dirty="0" smtClean="0">
                <a:solidFill>
                  <a:srgbClr val="2B01C3"/>
                </a:solidFill>
              </a:rPr>
              <a:t>                      ГРУПОВА</a:t>
            </a:r>
            <a:br>
              <a:rPr lang="uk-UA" sz="4000" dirty="0" smtClean="0">
                <a:solidFill>
                  <a:srgbClr val="2B01C3"/>
                </a:solidFill>
              </a:rPr>
            </a:br>
            <a:r>
              <a:rPr lang="uk-UA" sz="3600" dirty="0" smtClean="0">
                <a:solidFill>
                  <a:srgbClr val="2B01C3"/>
                </a:solidFill>
              </a:rPr>
              <a:t>( за диференційованими завданнями )</a:t>
            </a:r>
            <a:endParaRPr lang="ru-RU" sz="3600" dirty="0">
              <a:solidFill>
                <a:srgbClr val="2B01C3"/>
              </a:solidFill>
            </a:endParaRPr>
          </a:p>
        </p:txBody>
      </p:sp>
      <p:pic>
        <p:nvPicPr>
          <p:cNvPr id="5" name="Picture 2" descr="I:\DCIM\100PHOTO\SAM_2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965" y="1600200"/>
            <a:ext cx="7428070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2B01C3"/>
                </a:solidFill>
              </a:rPr>
              <a:t>ІНДИВІДУАЛЬНО-</a:t>
            </a:r>
            <a:br>
              <a:rPr lang="uk-UA" sz="3200" dirty="0" smtClean="0">
                <a:solidFill>
                  <a:srgbClr val="2B01C3"/>
                </a:solidFill>
              </a:rPr>
            </a:br>
            <a:r>
              <a:rPr lang="uk-UA" sz="3200" dirty="0" smtClean="0">
                <a:solidFill>
                  <a:srgbClr val="2B01C3"/>
                </a:solidFill>
              </a:rPr>
              <a:t>ДИФЕРЕНЦІЙОВАНА</a:t>
            </a:r>
            <a:endParaRPr lang="ru-RU" sz="3200" dirty="0">
              <a:solidFill>
                <a:srgbClr val="2B01C3"/>
              </a:solidFill>
            </a:endParaRPr>
          </a:p>
        </p:txBody>
      </p:sp>
      <p:pic>
        <p:nvPicPr>
          <p:cNvPr id="1026" name="Picture 2" descr="D:\DCIM\100PHOTO\100PHOTO\SAM_1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285860"/>
            <a:ext cx="7572429" cy="4994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FFEAF2"/>
      </a:dk1>
      <a:lt1>
        <a:srgbClr val="FFBEE1"/>
      </a:lt1>
      <a:dk2>
        <a:srgbClr val="FFC1D9"/>
      </a:dk2>
      <a:lt2>
        <a:srgbClr val="F1B2FF"/>
      </a:lt2>
      <a:accent1>
        <a:srgbClr val="FF589E"/>
      </a:accent1>
      <a:accent2>
        <a:srgbClr val="FE3281"/>
      </a:accent2>
      <a:accent3>
        <a:srgbClr val="FF98C0"/>
      </a:accent3>
      <a:accent4>
        <a:srgbClr val="FF87BA"/>
      </a:accent4>
      <a:accent5>
        <a:srgbClr val="E90062"/>
      </a:accent5>
      <a:accent6>
        <a:srgbClr val="FF1B97"/>
      </a:accent6>
      <a:hlink>
        <a:srgbClr val="E4007A"/>
      </a:hlink>
      <a:folHlink>
        <a:srgbClr val="BC006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642</TotalTime>
  <Words>217</Words>
  <Application>Microsoft Office PowerPoint</Application>
  <PresentationFormat>Экран (4:3)</PresentationFormat>
  <Paragraphs>60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             ПІДВИЩЕННЯ КВАЛІФІКАЦІЇ</vt:lpstr>
      <vt:lpstr>ПЕДАГОГІЧНЕ КРЕДО</vt:lpstr>
      <vt:lpstr>ПРОБЛЕМА</vt:lpstr>
      <vt:lpstr>              РОБОТА З ПІДРУЧНИКОМ</vt:lpstr>
      <vt:lpstr>ФРОНТАЛЬНА  ( математичний диктант )</vt:lpstr>
      <vt:lpstr>                      ГРУПОВА ( за диференційованими завданнями )</vt:lpstr>
      <vt:lpstr>ІНДИВІДУАЛЬНО- ДИФЕРЕНЦІЙОВАНА</vt:lpstr>
      <vt:lpstr>                ПІДГОТОВКА РЕФЕРАТІВ,                          ПОВІДОМЛЕНЬ, ПРЕЗЕНТАЦІЙ</vt:lpstr>
      <vt:lpstr>                ВСЕУКРАЇНСЬКИЙ МАТЕМАТИЧНИЙ                                 КОНКУРС “КЕНГУРУ”</vt:lpstr>
      <vt:lpstr>      ПЕРЕМОЖЦІ             КОНКУРСУ“КЕНГУРУ”</vt:lpstr>
      <vt:lpstr>ОЛІМПІАДА, ЗНО</vt:lpstr>
      <vt:lpstr>                  ПОЗАКЛАСНА РОБОТА, ДОДАТКОВІ                                    ІНДИВІДУАЛЬНІ ЗАНЯТТЯ</vt:lpstr>
      <vt:lpstr>                 КАБІНЕТ МАТЕМАТИКИ</vt:lpstr>
      <vt:lpstr>                  ЗАСІДАННЯ                          МЕТОДИЧНИХ ОСЕРЕДКІВ</vt:lpstr>
      <vt:lpstr> СЕМІНАР                  ЗАСТУПНИКІВ З НАВЧАЛЬНО-                                              ВИХОВНОЇ РОБОТИ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110</cp:revision>
  <dcterms:created xsi:type="dcterms:W3CDTF">2013-03-24T16:48:58Z</dcterms:created>
  <dcterms:modified xsi:type="dcterms:W3CDTF">2013-04-07T13:57:36Z</dcterms:modified>
</cp:coreProperties>
</file>